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86" r:id="rId9"/>
    <p:sldId id="265" r:id="rId10"/>
    <p:sldId id="264" r:id="rId11"/>
    <p:sldId id="266" r:id="rId12"/>
    <p:sldId id="267" r:id="rId13"/>
    <p:sldId id="268" r:id="rId14"/>
    <p:sldId id="270" r:id="rId15"/>
    <p:sldId id="269" r:id="rId16"/>
    <p:sldId id="257" r:id="rId17"/>
    <p:sldId id="272" r:id="rId18"/>
    <p:sldId id="287" r:id="rId19"/>
    <p:sldId id="273" r:id="rId20"/>
    <p:sldId id="271" r:id="rId21"/>
    <p:sldId id="288" r:id="rId22"/>
    <p:sldId id="276" r:id="rId23"/>
    <p:sldId id="274" r:id="rId24"/>
    <p:sldId id="277" r:id="rId25"/>
    <p:sldId id="275" r:id="rId26"/>
    <p:sldId id="278" r:id="rId27"/>
    <p:sldId id="279" r:id="rId28"/>
    <p:sldId id="280" r:id="rId29"/>
    <p:sldId id="284" r:id="rId30"/>
    <p:sldId id="281" r:id="rId31"/>
    <p:sldId id="285" r:id="rId32"/>
    <p:sldId id="282" r:id="rId33"/>
    <p:sldId id="28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 varScale="1">
        <p:scale>
          <a:sx n="31" d="100"/>
          <a:sy n="31" d="100"/>
        </p:scale>
        <p:origin x="6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B41A-4DC2-4461-A0FE-9B35580D6940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540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B41A-4DC2-4461-A0FE-9B35580D6940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15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B41A-4DC2-4461-A0FE-9B35580D6940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B41A-4DC2-4461-A0FE-9B35580D6940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35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B41A-4DC2-4461-A0FE-9B35580D6940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864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B41A-4DC2-4461-A0FE-9B35580D6940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1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B41A-4DC2-4461-A0FE-9B35580D6940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46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B41A-4DC2-4461-A0FE-9B35580D6940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0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B41A-4DC2-4461-A0FE-9B35580D6940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77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B41A-4DC2-4461-A0FE-9B35580D6940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44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B41A-4DC2-4461-A0FE-9B35580D6940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93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9B41A-4DC2-4461-A0FE-9B35580D6940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81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2025-04-17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수업 </a:t>
            </a:r>
            <a:r>
              <a:rPr lang="en-US" altLang="ko-KR" dirty="0"/>
              <a:t>6</a:t>
            </a:r>
            <a:r>
              <a:rPr lang="ko-KR" altLang="en-US" dirty="0"/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1960848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of </a:t>
            </a:r>
            <a:r>
              <a:rPr lang="en-US" altLang="ko-KR" dirty="0" err="1"/>
              <a:t>pmos</a:t>
            </a:r>
            <a:r>
              <a:rPr lang="en-US" altLang="ko-KR" dirty="0"/>
              <a:t> using </a:t>
            </a:r>
            <a:r>
              <a:rPr lang="en-US" altLang="ko-KR" dirty="0" err="1"/>
              <a:t>Pcell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1286"/>
            <a:ext cx="10515600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41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of </a:t>
            </a:r>
            <a:r>
              <a:rPr lang="en-US" altLang="ko-KR" dirty="0" err="1"/>
              <a:t>pmos</a:t>
            </a:r>
            <a:r>
              <a:rPr lang="en-US" altLang="ko-KR" dirty="0"/>
              <a:t> using </a:t>
            </a:r>
            <a:r>
              <a:rPr lang="en-US" altLang="ko-KR" dirty="0" err="1"/>
              <a:t>Pcell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err="1"/>
              <a:t>Pmos</a:t>
            </a:r>
            <a:r>
              <a:rPr lang="en-US" altLang="ko-KR" sz="2400" dirty="0"/>
              <a:t> </a:t>
            </a:r>
            <a:r>
              <a:rPr lang="ko-KR" altLang="en-US" sz="2400" dirty="0"/>
              <a:t>레이아웃 작성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Nimp</a:t>
            </a:r>
            <a:r>
              <a:rPr lang="en-US" altLang="ko-KR" sz="2400" dirty="0"/>
              <a:t>, Oxide, Pimp, Poly, </a:t>
            </a:r>
            <a:r>
              <a:rPr lang="en-US" altLang="ko-KR" sz="2400" dirty="0" err="1"/>
              <a:t>Cont</a:t>
            </a:r>
            <a:r>
              <a:rPr lang="en-US" altLang="ko-KR" sz="2400" dirty="0"/>
              <a:t>, Metal1 </a:t>
            </a:r>
            <a:r>
              <a:rPr lang="ko-KR" altLang="en-US" sz="2400" dirty="0"/>
              <a:t>첨가한다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Stretch in Y</a:t>
            </a:r>
            <a:r>
              <a:rPr lang="ko-KR" altLang="en-US" sz="2400" dirty="0"/>
              <a:t>로 레이아웃 세팅</a:t>
            </a:r>
            <a:r>
              <a:rPr lang="en-US" altLang="ko-KR" sz="2400" dirty="0"/>
              <a:t>: </a:t>
            </a:r>
            <a:r>
              <a:rPr lang="ko-KR" altLang="en-US" sz="2400" dirty="0"/>
              <a:t>선 그은 후</a:t>
            </a:r>
            <a:r>
              <a:rPr lang="en-US" altLang="ko-KR" sz="2400" dirty="0"/>
              <a:t>, </a:t>
            </a:r>
            <a:r>
              <a:rPr lang="ko-KR" altLang="en-US" sz="2400" dirty="0"/>
              <a:t>폭 조정</a:t>
            </a:r>
            <a:r>
              <a:rPr lang="en-US" altLang="ko-KR" sz="2400" dirty="0"/>
              <a:t>, </a:t>
            </a:r>
            <a:r>
              <a:rPr lang="ko-KR" altLang="en-US" sz="2400" dirty="0"/>
              <a:t>참조지수 조정한다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Stretch in X</a:t>
            </a:r>
            <a:r>
              <a:rPr lang="ko-KR" altLang="en-US" sz="2400" dirty="0"/>
              <a:t>로 레이아웃 세팅</a:t>
            </a:r>
            <a:r>
              <a:rPr lang="en-US" altLang="ko-KR" sz="2400" dirty="0"/>
              <a:t>: </a:t>
            </a:r>
            <a:r>
              <a:rPr lang="ko-KR" altLang="en-US" sz="2400" dirty="0"/>
              <a:t>선 그은 후</a:t>
            </a:r>
            <a:r>
              <a:rPr lang="en-US" altLang="ko-KR" sz="2400" dirty="0"/>
              <a:t>, </a:t>
            </a:r>
            <a:r>
              <a:rPr lang="ko-KR" altLang="en-US" sz="2400" dirty="0"/>
              <a:t>폭 조정</a:t>
            </a:r>
            <a:r>
              <a:rPr lang="en-US" altLang="ko-KR" sz="2400" dirty="0"/>
              <a:t>, </a:t>
            </a:r>
            <a:r>
              <a:rPr lang="ko-KR" altLang="en-US" sz="2400" dirty="0"/>
              <a:t>참조지수 조정 과정을 </a:t>
            </a:r>
            <a:r>
              <a:rPr lang="en-US" altLang="ko-KR" sz="2400" dirty="0"/>
              <a:t>2</a:t>
            </a:r>
            <a:r>
              <a:rPr lang="ko-KR" altLang="en-US" sz="2400" dirty="0"/>
              <a:t>회 반복한다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Repetition in X</a:t>
            </a:r>
            <a:r>
              <a:rPr lang="ko-KR" altLang="en-US" sz="2400" dirty="0"/>
              <a:t>로 세팅</a:t>
            </a:r>
            <a:r>
              <a:rPr lang="en-US" altLang="ko-KR" sz="2400" dirty="0"/>
              <a:t>: Repetition</a:t>
            </a:r>
            <a:r>
              <a:rPr lang="ko-KR" altLang="en-US" sz="2400" dirty="0"/>
              <a:t>에서 </a:t>
            </a:r>
            <a:r>
              <a:rPr lang="en-US" altLang="ko-KR" sz="2400" dirty="0"/>
              <a:t>Repeat in X </a:t>
            </a:r>
            <a:r>
              <a:rPr lang="ko-KR" altLang="en-US" sz="2400" dirty="0"/>
              <a:t>클릭하고</a:t>
            </a:r>
            <a:r>
              <a:rPr lang="en-US" altLang="ko-KR" sz="2400" dirty="0"/>
              <a:t>, modify repeat in X</a:t>
            </a:r>
            <a:r>
              <a:rPr lang="ko-KR" altLang="en-US" sz="2400" dirty="0"/>
              <a:t>에 있는 항목에 원하는 데이터들을 기입한다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1171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of </a:t>
            </a:r>
            <a:r>
              <a:rPr lang="en-US" altLang="ko-KR" dirty="0" err="1"/>
              <a:t>pmos</a:t>
            </a:r>
            <a:r>
              <a:rPr lang="en-US" altLang="ko-KR" dirty="0"/>
              <a:t> using </a:t>
            </a:r>
            <a:r>
              <a:rPr lang="en-US" altLang="ko-KR" dirty="0" err="1"/>
              <a:t>Pcell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Repetition in X and Y</a:t>
            </a:r>
            <a:r>
              <a:rPr lang="ko-KR" altLang="en-US" sz="2400" dirty="0"/>
              <a:t>로 세팅</a:t>
            </a:r>
            <a:r>
              <a:rPr lang="en-US" altLang="ko-KR" sz="2400" dirty="0"/>
              <a:t>: Modify repeat in X and Y</a:t>
            </a:r>
            <a:r>
              <a:rPr lang="ko-KR" altLang="en-US" sz="2400" dirty="0"/>
              <a:t>에 있는 항목들에 원하는 데이터들을 기입한다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Compile</a:t>
            </a:r>
            <a:r>
              <a:rPr lang="ko-KR" altLang="en-US" sz="2400" dirty="0"/>
              <a:t>에서 </a:t>
            </a:r>
            <a:r>
              <a:rPr lang="en-US" altLang="ko-KR" sz="2400" dirty="0"/>
              <a:t>To </a:t>
            </a:r>
            <a:r>
              <a:rPr lang="en-US" altLang="ko-KR" sz="2400" dirty="0" err="1"/>
              <a:t>Pcell</a:t>
            </a:r>
            <a:r>
              <a:rPr lang="en-US" altLang="ko-KR" sz="2400" dirty="0"/>
              <a:t> </a:t>
            </a:r>
            <a:r>
              <a:rPr lang="ko-KR" altLang="en-US" sz="2400" dirty="0"/>
              <a:t>클릭</a:t>
            </a:r>
            <a:r>
              <a:rPr lang="en-US" altLang="ko-KR" sz="2400" dirty="0"/>
              <a:t>: </a:t>
            </a:r>
            <a:r>
              <a:rPr lang="ko-KR" altLang="en-US" sz="2400" dirty="0"/>
              <a:t>클릭 후 대기하면 </a:t>
            </a:r>
            <a:r>
              <a:rPr lang="en-US" altLang="ko-KR" sz="2400" dirty="0" err="1"/>
              <a:t>Compliation</a:t>
            </a:r>
            <a:r>
              <a:rPr lang="ko-KR" altLang="en-US" sz="2400" dirty="0"/>
              <a:t>이 완료된다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Create instance</a:t>
            </a:r>
            <a:r>
              <a:rPr lang="ko-KR" altLang="en-US" sz="2400" dirty="0"/>
              <a:t> 메뉴 실행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nmos</a:t>
            </a:r>
            <a:r>
              <a:rPr lang="ko-KR" altLang="en-US" sz="2400" dirty="0"/>
              <a:t>의 폭</a:t>
            </a:r>
            <a:r>
              <a:rPr lang="en-US" altLang="ko-KR" sz="2400" dirty="0"/>
              <a:t>, </a:t>
            </a:r>
            <a:r>
              <a:rPr lang="ko-KR" altLang="en-US" sz="2400" dirty="0"/>
              <a:t>길이</a:t>
            </a:r>
            <a:r>
              <a:rPr lang="en-US" altLang="ko-KR" sz="2400" dirty="0"/>
              <a:t>, </a:t>
            </a:r>
            <a:r>
              <a:rPr lang="ko-KR" altLang="en-US" sz="2400" dirty="0"/>
              <a:t>게이트 개수를 입력한다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6711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NTAP </a:t>
            </a:r>
            <a:r>
              <a:rPr lang="ko-KR" altLang="en-US" dirty="0"/>
              <a:t>생성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초기화 단계</a:t>
            </a:r>
            <a:r>
              <a:rPr lang="en-US" altLang="ko-KR" sz="2400" dirty="0"/>
              <a:t>: </a:t>
            </a:r>
            <a:r>
              <a:rPr lang="ko-KR" altLang="en-US" sz="2400" dirty="0"/>
              <a:t>터미널 디바이스가 네트워크에 연결 시도</a:t>
            </a:r>
            <a:endParaRPr lang="en-US" altLang="ko-KR" sz="2400" dirty="0"/>
          </a:p>
          <a:p>
            <a:r>
              <a:rPr lang="ko-KR" altLang="en-US" sz="2400" dirty="0"/>
              <a:t>인증 및 암호화 단계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대칭키</a:t>
            </a:r>
            <a:r>
              <a:rPr lang="ko-KR" altLang="en-US" sz="2400" dirty="0"/>
              <a:t> 생성 및 교환</a:t>
            </a:r>
            <a:r>
              <a:rPr lang="en-US" altLang="ko-KR" sz="2400" dirty="0"/>
              <a:t>, </a:t>
            </a:r>
            <a:r>
              <a:rPr lang="ko-KR" altLang="en-US" sz="2400" dirty="0"/>
              <a:t>디바이스 인증서 검증</a:t>
            </a:r>
            <a:endParaRPr lang="en-US" altLang="ko-KR" sz="2400" dirty="0"/>
          </a:p>
          <a:p>
            <a:r>
              <a:rPr lang="ko-KR" altLang="en-US" sz="2400" dirty="0"/>
              <a:t>채널 설정 단계</a:t>
            </a:r>
            <a:r>
              <a:rPr lang="en-US" altLang="ko-KR" sz="2400" dirty="0"/>
              <a:t>: </a:t>
            </a:r>
            <a:r>
              <a:rPr lang="ko-KR" altLang="en-US" sz="2400" dirty="0"/>
              <a:t>데이터 전송용 가상 채널 구성</a:t>
            </a:r>
            <a:r>
              <a:rPr lang="en-US" altLang="ko-KR" sz="2400" dirty="0"/>
              <a:t>, </a:t>
            </a:r>
            <a:r>
              <a:rPr lang="ko-KR" altLang="en-US" sz="2400" dirty="0"/>
              <a:t>대역폭 할당</a:t>
            </a:r>
            <a:endParaRPr lang="en-US" altLang="ko-KR" sz="2400" dirty="0"/>
          </a:p>
          <a:p>
            <a:r>
              <a:rPr lang="ko-KR" altLang="en-US" sz="2400" dirty="0"/>
              <a:t>프로토콜 변환 단계</a:t>
            </a:r>
            <a:r>
              <a:rPr lang="en-US" altLang="ko-KR" sz="2400" dirty="0"/>
              <a:t>: </a:t>
            </a:r>
            <a:r>
              <a:rPr lang="ko-KR" altLang="en-US" sz="2400" dirty="0"/>
              <a:t>원시 데이터를 </a:t>
            </a:r>
            <a:r>
              <a:rPr lang="en-US" altLang="ko-KR" sz="2400" dirty="0"/>
              <a:t>NTAP </a:t>
            </a:r>
            <a:r>
              <a:rPr lang="ko-KR" altLang="en-US" sz="2400" dirty="0"/>
              <a:t>패킷으로 캡슐화</a:t>
            </a:r>
            <a:endParaRPr lang="en-US" altLang="ko-KR" sz="2400" dirty="0"/>
          </a:p>
          <a:p>
            <a:r>
              <a:rPr lang="ko-KR" altLang="en-US" sz="2400" dirty="0"/>
              <a:t>전송 및 확인 단계</a:t>
            </a:r>
            <a:r>
              <a:rPr lang="en-US" altLang="ko-KR" sz="2400" dirty="0"/>
              <a:t>: </a:t>
            </a:r>
            <a:r>
              <a:rPr lang="ko-KR" altLang="en-US" sz="2400" dirty="0"/>
              <a:t>패킷 전송</a:t>
            </a:r>
            <a:r>
              <a:rPr lang="en-US" altLang="ko-KR" sz="2400" dirty="0"/>
              <a:t>, </a:t>
            </a:r>
            <a:r>
              <a:rPr lang="ko-KR" altLang="en-US" sz="2400" dirty="0"/>
              <a:t>재전송 </a:t>
            </a:r>
            <a:r>
              <a:rPr lang="ko-KR" altLang="en-US" sz="2400" dirty="0" err="1"/>
              <a:t>매커니즘</a:t>
            </a:r>
            <a:r>
              <a:rPr lang="ko-KR" altLang="en-US" sz="2400" dirty="0"/>
              <a:t> 활성화</a:t>
            </a:r>
          </a:p>
        </p:txBody>
      </p:sp>
    </p:spTree>
    <p:extLst>
      <p:ext uri="{BB962C8B-B14F-4D97-AF65-F5344CB8AC3E}">
        <p14:creationId xmlns:p14="http://schemas.microsoft.com/office/powerpoint/2010/main" val="1727732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PTAP </a:t>
            </a:r>
            <a:r>
              <a:rPr lang="ko-KR" altLang="en-US" dirty="0"/>
              <a:t>생성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초기화 및 분할 단계</a:t>
            </a:r>
            <a:r>
              <a:rPr lang="en-US" altLang="ko-KR" sz="2400" dirty="0"/>
              <a:t>: </a:t>
            </a:r>
            <a:r>
              <a:rPr lang="ko-KR" altLang="en-US" sz="2400" dirty="0"/>
              <a:t>터미널 접속 요청 식별</a:t>
            </a:r>
            <a:endParaRPr lang="en-US" altLang="ko-KR" sz="2400" dirty="0"/>
          </a:p>
          <a:p>
            <a:r>
              <a:rPr lang="ko-KR" altLang="en-US" sz="2400" dirty="0"/>
              <a:t>병렬 채널 생성 단계</a:t>
            </a:r>
            <a:r>
              <a:rPr lang="en-US" altLang="ko-KR" sz="2400" dirty="0"/>
              <a:t>: </a:t>
            </a:r>
            <a:r>
              <a:rPr lang="ko-KR" altLang="en-US" sz="2400" dirty="0"/>
              <a:t>여러 채널 초기화</a:t>
            </a:r>
            <a:r>
              <a:rPr lang="en-US" altLang="ko-KR" sz="2400" dirty="0"/>
              <a:t>, </a:t>
            </a:r>
            <a:r>
              <a:rPr lang="ko-KR" altLang="en-US" sz="2400" dirty="0"/>
              <a:t>버퍼 할당</a:t>
            </a:r>
            <a:endParaRPr lang="en-US" altLang="ko-KR" sz="2400" dirty="0"/>
          </a:p>
          <a:p>
            <a:r>
              <a:rPr lang="ko-KR" altLang="en-US" sz="2400" dirty="0"/>
              <a:t>균형 조정 단계</a:t>
            </a:r>
            <a:r>
              <a:rPr lang="en-US" altLang="ko-KR" sz="2400" dirty="0"/>
              <a:t>: </a:t>
            </a:r>
            <a:r>
              <a:rPr lang="ko-KR" altLang="en-US" sz="2400" dirty="0"/>
              <a:t>알고리즘 실행</a:t>
            </a:r>
            <a:r>
              <a:rPr lang="en-US" altLang="ko-KR" sz="2400" dirty="0"/>
              <a:t>, </a:t>
            </a:r>
            <a:r>
              <a:rPr lang="ko-KR" altLang="en-US" sz="2400" dirty="0"/>
              <a:t>리소스 모니터링 및 동적 할당</a:t>
            </a:r>
            <a:endParaRPr lang="en-US" altLang="ko-KR" sz="2400" dirty="0"/>
          </a:p>
          <a:p>
            <a:r>
              <a:rPr lang="ko-KR" altLang="en-US" sz="2400" dirty="0"/>
              <a:t>프로토콜 변환 단계</a:t>
            </a:r>
            <a:r>
              <a:rPr lang="en-US" altLang="ko-KR" sz="2400" dirty="0"/>
              <a:t>: </a:t>
            </a:r>
            <a:r>
              <a:rPr lang="ko-KR" altLang="en-US" sz="2400" dirty="0"/>
              <a:t>각 채널에서 독립적으로 데이터 캡슐화</a:t>
            </a:r>
            <a:endParaRPr lang="en-US" altLang="ko-KR" sz="2400" dirty="0"/>
          </a:p>
          <a:p>
            <a:r>
              <a:rPr lang="ko-KR" altLang="en-US" sz="2400" dirty="0"/>
              <a:t>전송 및 동기화 단계</a:t>
            </a:r>
            <a:r>
              <a:rPr lang="en-US" altLang="ko-KR" sz="2400" dirty="0"/>
              <a:t>: </a:t>
            </a:r>
            <a:r>
              <a:rPr lang="ko-KR" altLang="en-US" sz="2400" dirty="0"/>
              <a:t>병렬 채널을 통한 동기화 신호 전송</a:t>
            </a:r>
            <a:endParaRPr lang="en-US" altLang="ko-KR" sz="2400" dirty="0"/>
          </a:p>
          <a:p>
            <a:r>
              <a:rPr lang="ko-KR" altLang="en-US" sz="2400" dirty="0"/>
              <a:t>검증 단계</a:t>
            </a:r>
            <a:r>
              <a:rPr lang="en-US" altLang="ko-KR" sz="2400" dirty="0"/>
              <a:t>: </a:t>
            </a:r>
            <a:r>
              <a:rPr lang="ko-KR" altLang="en-US" sz="2400" dirty="0"/>
              <a:t>수신된 패킷 조립</a:t>
            </a:r>
            <a:r>
              <a:rPr lang="en-US" altLang="ko-KR" sz="2400" dirty="0"/>
              <a:t>, </a:t>
            </a:r>
            <a:r>
              <a:rPr lang="ko-KR" altLang="en-US" sz="2400" dirty="0"/>
              <a:t>데이터 무결성 검증</a:t>
            </a:r>
          </a:p>
        </p:txBody>
      </p:sp>
    </p:spTree>
    <p:extLst>
      <p:ext uri="{BB962C8B-B14F-4D97-AF65-F5344CB8AC3E}">
        <p14:creationId xmlns:p14="http://schemas.microsoft.com/office/powerpoint/2010/main" val="4165556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NAND Layout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EBE89E-ED27-62FE-145F-629DA7D71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4283" r="594" b="-635"/>
          <a:stretch/>
        </p:blipFill>
        <p:spPr>
          <a:xfrm>
            <a:off x="838200" y="1893094"/>
            <a:ext cx="10367075" cy="4135747"/>
          </a:xfrm>
        </p:spPr>
      </p:pic>
    </p:spTree>
    <p:extLst>
      <p:ext uri="{BB962C8B-B14F-4D97-AF65-F5344CB8AC3E}">
        <p14:creationId xmlns:p14="http://schemas.microsoft.com/office/powerpoint/2010/main" val="3631389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NAND Layout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84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NAND </a:t>
            </a:r>
            <a:r>
              <a:rPr lang="ko-KR" altLang="en-US" dirty="0"/>
              <a:t>설계과정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7204"/>
            <a:ext cx="10515600" cy="39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25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NAND </a:t>
            </a:r>
            <a:r>
              <a:rPr lang="ko-KR" altLang="en-US" dirty="0"/>
              <a:t>세팅</a:t>
            </a:r>
            <a:r>
              <a:rPr lang="en-US" altLang="ko-KR" dirty="0"/>
              <a:t>,</a:t>
            </a:r>
            <a:r>
              <a:rPr lang="ko-KR" altLang="en-US" dirty="0"/>
              <a:t> 그래프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424" y="1690688"/>
            <a:ext cx="5276685" cy="41648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333" y="1690689"/>
            <a:ext cx="4970466" cy="419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00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NOR Layout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84974"/>
            <a:ext cx="1051559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92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Pcell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3719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0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NOR </a:t>
            </a:r>
            <a:r>
              <a:rPr lang="ko-KR" altLang="en-US" dirty="0"/>
              <a:t>설계과정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err="1"/>
              <a:t>설계순서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1.</a:t>
            </a:r>
            <a:r>
              <a:rPr lang="ko-KR" altLang="en-US" sz="2400" dirty="0"/>
              <a:t>논리 함수 정의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2.</a:t>
            </a:r>
            <a:r>
              <a:rPr lang="ko-KR" altLang="en-US" sz="2400" dirty="0"/>
              <a:t>기본 논리 게이트로 구성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기본 게이트를 </a:t>
            </a:r>
            <a:r>
              <a:rPr lang="en-US" altLang="ko-KR" sz="2400" dirty="0"/>
              <a:t>NOR</a:t>
            </a:r>
            <a:r>
              <a:rPr lang="ko-KR" altLang="en-US" sz="2400" dirty="0"/>
              <a:t>로 변환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4. </a:t>
            </a:r>
            <a:r>
              <a:rPr lang="ko-KR" altLang="en-US" sz="2400" dirty="0"/>
              <a:t>논리식 </a:t>
            </a:r>
            <a:r>
              <a:rPr lang="en-US" altLang="ko-KR" sz="2400" dirty="0"/>
              <a:t>NOR</a:t>
            </a:r>
            <a:r>
              <a:rPr lang="ko-KR" altLang="en-US" sz="2400" dirty="0"/>
              <a:t>로 치환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5. </a:t>
            </a:r>
            <a:r>
              <a:rPr lang="ko-KR" altLang="en-US" sz="2400" dirty="0"/>
              <a:t>회로도 작성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6. </a:t>
            </a:r>
            <a:r>
              <a:rPr lang="ko-KR" altLang="en-US" sz="2400" dirty="0"/>
              <a:t>검증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61471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NOR </a:t>
            </a:r>
            <a:r>
              <a:rPr lang="ko-KR" altLang="en-US" dirty="0"/>
              <a:t>세팅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9936" y="1690689"/>
            <a:ext cx="4963863" cy="44862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8619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92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Assura</a:t>
            </a:r>
            <a:r>
              <a:rPr lang="en-US" altLang="ko-KR" dirty="0"/>
              <a:t> Tool Flow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10515600" cy="41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1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DRC(Design Rule Checking)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>
                <a:latin typeface="+mn-ea"/>
              </a:rPr>
              <a:t>공정회사에서 제공하는 룰을 바탕으로 생산된 제품을 확인하는 과정이다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r>
              <a:rPr lang="ko-KR" altLang="en-US" sz="2400" dirty="0">
                <a:latin typeface="+mn-ea"/>
              </a:rPr>
              <a:t>공정 제약 준수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반도체 칩 </a:t>
            </a:r>
            <a:r>
              <a:rPr lang="ko-KR" altLang="en-US" sz="2400" dirty="0" err="1">
                <a:latin typeface="+mn-ea"/>
              </a:rPr>
              <a:t>수율</a:t>
            </a:r>
            <a:r>
              <a:rPr lang="ko-KR" altLang="en-US" sz="2400" dirty="0">
                <a:latin typeface="+mn-ea"/>
              </a:rPr>
              <a:t> 확보를 목적으로 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r>
              <a:rPr lang="en-US" altLang="ko-KR" sz="2400" dirty="0">
                <a:latin typeface="+mn-ea"/>
              </a:rPr>
              <a:t>DRC</a:t>
            </a:r>
            <a:r>
              <a:rPr lang="ko-KR" altLang="en-US" sz="2400" dirty="0">
                <a:latin typeface="+mn-ea"/>
              </a:rPr>
              <a:t>가 적용되는 툴로 </a:t>
            </a:r>
            <a:r>
              <a:rPr lang="en-US" altLang="ko-KR" sz="2400" dirty="0" err="1">
                <a:latin typeface="+mn-ea"/>
              </a:rPr>
              <a:t>Calibre</a:t>
            </a:r>
            <a:r>
              <a:rPr lang="en-US" altLang="ko-KR" sz="2400" dirty="0">
                <a:latin typeface="+mn-ea"/>
              </a:rPr>
              <a:t>, Synopsys, Cadence </a:t>
            </a:r>
            <a:r>
              <a:rPr lang="ko-KR" altLang="en-US" sz="2400" dirty="0">
                <a:latin typeface="+mn-ea"/>
              </a:rPr>
              <a:t>등이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r>
              <a:rPr lang="en-US" altLang="ko-KR" sz="2400" dirty="0">
                <a:latin typeface="+mn-ea"/>
              </a:rPr>
              <a:t>DRC</a:t>
            </a:r>
            <a:r>
              <a:rPr lang="ko-KR" altLang="en-US" sz="2400" dirty="0">
                <a:latin typeface="+mn-ea"/>
              </a:rPr>
              <a:t>의 흐름은 회로 설계 → 레이아웃 설계 → </a:t>
            </a:r>
            <a:r>
              <a:rPr lang="en-US" altLang="ko-KR" sz="2400" dirty="0">
                <a:latin typeface="+mn-ea"/>
              </a:rPr>
              <a:t>DRC </a:t>
            </a:r>
            <a:r>
              <a:rPr lang="ko-KR" altLang="en-US" sz="2400" dirty="0">
                <a:latin typeface="+mn-ea"/>
              </a:rPr>
              <a:t>검증 → </a:t>
            </a:r>
            <a:r>
              <a:rPr lang="en-US" altLang="ko-KR" sz="2400" dirty="0">
                <a:latin typeface="+mn-ea"/>
              </a:rPr>
              <a:t>LVS </a:t>
            </a:r>
            <a:r>
              <a:rPr lang="ko-KR" altLang="en-US" sz="2400" dirty="0">
                <a:latin typeface="+mn-ea"/>
              </a:rPr>
              <a:t>→ </a:t>
            </a:r>
            <a:r>
              <a:rPr lang="en-US" altLang="ko-KR" sz="2400" dirty="0">
                <a:latin typeface="+mn-ea"/>
              </a:rPr>
              <a:t>Tape Out</a:t>
            </a:r>
            <a:r>
              <a:rPr lang="ko-KR" altLang="en-US" sz="2400" dirty="0">
                <a:latin typeface="+mn-ea"/>
              </a:rPr>
              <a:t>으로 진행된다</a:t>
            </a:r>
            <a:r>
              <a:rPr lang="en-US" altLang="ko-KR" sz="2400" dirty="0">
                <a:latin typeface="+mn-ea"/>
              </a:rPr>
              <a:t>. </a:t>
            </a:r>
            <a:r>
              <a:rPr lang="ko-KR" altLang="en-US" sz="2400" dirty="0">
                <a:latin typeface="+mn-ea"/>
              </a:rPr>
              <a:t>여기서 </a:t>
            </a:r>
            <a:r>
              <a:rPr lang="en-US" altLang="ko-KR" sz="2400" dirty="0">
                <a:latin typeface="+mn-ea"/>
              </a:rPr>
              <a:t>DRC</a:t>
            </a:r>
            <a:r>
              <a:rPr lang="ko-KR" altLang="en-US" sz="2400" dirty="0">
                <a:latin typeface="+mn-ea"/>
              </a:rPr>
              <a:t>에서 에러가 있으면 </a:t>
            </a:r>
            <a:r>
              <a:rPr lang="en-US" altLang="ko-KR" sz="2400" dirty="0">
                <a:latin typeface="+mn-ea"/>
              </a:rPr>
              <a:t>Tape Out</a:t>
            </a:r>
            <a:r>
              <a:rPr lang="ko-KR" altLang="en-US" sz="2400" dirty="0">
                <a:latin typeface="+mn-ea"/>
              </a:rPr>
              <a:t>이 불가능하다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4203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LVS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6190"/>
            <a:ext cx="10515600" cy="437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53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LVS(Layout Versus Schematic)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레이아웃과 </a:t>
            </a:r>
            <a:r>
              <a:rPr lang="ko-KR" altLang="en-US" sz="2400" dirty="0" err="1"/>
              <a:t>스케매틱을</a:t>
            </a:r>
            <a:r>
              <a:rPr lang="ko-KR" altLang="en-US" sz="2400" dirty="0"/>
              <a:t> 비교하는 과정이다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설계 과정에서 중요하다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넷리스트의 룰을 바탕으로 레이아웃을 제조한다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63862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3000" dirty="0" err="1"/>
              <a:t>cmos</a:t>
            </a:r>
            <a:r>
              <a:rPr lang="en-US" altLang="ko-KR" sz="3000" dirty="0"/>
              <a:t> layout </a:t>
            </a:r>
            <a:r>
              <a:rPr lang="ko-KR" altLang="en-US" sz="3000" dirty="0"/>
              <a:t>검증 후에 </a:t>
            </a:r>
            <a:r>
              <a:rPr lang="en-US" altLang="ko-KR" sz="3000" dirty="0"/>
              <a:t>LPE </a:t>
            </a:r>
            <a:r>
              <a:rPr lang="ko-KR" altLang="en-US" sz="3000" dirty="0"/>
              <a:t>파일을 이용해서 </a:t>
            </a:r>
            <a:r>
              <a:rPr lang="en-US" altLang="ko-KR" sz="3000" dirty="0"/>
              <a:t>parasitic RC</a:t>
            </a:r>
            <a:r>
              <a:rPr lang="ko-KR" altLang="en-US" sz="3000" dirty="0"/>
              <a:t>를 추출하는 이유가 뭔가요</a:t>
            </a:r>
            <a:r>
              <a:rPr lang="en-US" altLang="ko-KR" sz="3000" dirty="0"/>
              <a:t>?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400" dirty="0"/>
              <a:t>정확한 회로 동작</a:t>
            </a:r>
            <a:r>
              <a:rPr lang="en-US" altLang="ko-KR" sz="2400" dirty="0"/>
              <a:t>, </a:t>
            </a:r>
            <a:r>
              <a:rPr lang="ko-KR" altLang="en-US" sz="2400" dirty="0"/>
              <a:t>지연 분석을 하기 위해서 입니다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36484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RCX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반도체 레이아웃으로부터 배선의 저항과 전기 용량을 추출하는 과정이다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이 과정은 회로에 발생하는 전력</a:t>
            </a:r>
            <a:r>
              <a:rPr lang="en-US" altLang="ko-KR" sz="2400" dirty="0"/>
              <a:t>, </a:t>
            </a:r>
            <a:r>
              <a:rPr lang="ko-KR" altLang="en-US" sz="2400" dirty="0"/>
              <a:t>노이즈 등을 분석함으로써 이론적 회로와 실제 회로의 지연 시간</a:t>
            </a:r>
            <a:r>
              <a:rPr lang="en-US" altLang="ko-KR" sz="2400" dirty="0"/>
              <a:t>, </a:t>
            </a:r>
            <a:r>
              <a:rPr lang="ko-KR" altLang="en-US" sz="2400" dirty="0"/>
              <a:t>누설 전력</a:t>
            </a:r>
            <a:r>
              <a:rPr lang="en-US" altLang="ko-KR" sz="2400" dirty="0"/>
              <a:t> </a:t>
            </a:r>
            <a:r>
              <a:rPr lang="ko-KR" altLang="en-US" sz="2400" dirty="0"/>
              <a:t>등을 계산하고 </a:t>
            </a:r>
            <a:r>
              <a:rPr lang="ko-KR" altLang="en-US" sz="2400" dirty="0" err="1"/>
              <a:t>최적화시키기</a:t>
            </a:r>
            <a:r>
              <a:rPr lang="ko-KR" altLang="en-US" sz="2400" dirty="0"/>
              <a:t> 위해 필요하다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RCX </a:t>
            </a:r>
            <a:r>
              <a:rPr lang="ko-KR" altLang="en-US" sz="2400" dirty="0"/>
              <a:t>과정은 레이아웃 데이터 입력</a:t>
            </a:r>
            <a:r>
              <a:rPr lang="en-US" altLang="ko-KR" sz="2400" dirty="0"/>
              <a:t> </a:t>
            </a:r>
            <a:r>
              <a:rPr lang="ko-KR" altLang="en-US" sz="2400" dirty="0"/>
              <a:t>→</a:t>
            </a:r>
            <a:r>
              <a:rPr lang="en-US" altLang="ko-KR" sz="2400" dirty="0"/>
              <a:t> </a:t>
            </a:r>
            <a:r>
              <a:rPr lang="ko-KR" altLang="en-US" sz="2400" dirty="0"/>
              <a:t>층 정보와 파일 입력</a:t>
            </a:r>
            <a:r>
              <a:rPr lang="en-US" altLang="ko-KR" sz="2400" dirty="0"/>
              <a:t> </a:t>
            </a:r>
            <a:r>
              <a:rPr lang="ko-KR" altLang="en-US" sz="2400" dirty="0"/>
              <a:t>→</a:t>
            </a:r>
            <a:r>
              <a:rPr lang="en-US" altLang="ko-KR" sz="2400" dirty="0"/>
              <a:t> </a:t>
            </a:r>
            <a:r>
              <a:rPr lang="ko-KR" altLang="en-US" sz="2400" dirty="0"/>
              <a:t>배선의 저항 정전용량 추출 → 넷리스트 형태로 출력 → 타이밍 분석으로 진행된다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9673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RCX-</a:t>
            </a:r>
            <a:r>
              <a:rPr lang="ko-KR" altLang="en-US" dirty="0"/>
              <a:t>진행과정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3576"/>
            <a:ext cx="10515600" cy="38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24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RCX-</a:t>
            </a:r>
            <a:r>
              <a:rPr lang="ko-KR" altLang="en-US" dirty="0"/>
              <a:t>진행과정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363" y="2092272"/>
            <a:ext cx="10515600" cy="42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7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Pcell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353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8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RCX-</a:t>
            </a:r>
            <a:r>
              <a:rPr lang="ko-KR" altLang="en-US" dirty="0"/>
              <a:t>진행과정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5739"/>
            <a:ext cx="10515600" cy="39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19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RCX-</a:t>
            </a:r>
            <a:r>
              <a:rPr lang="ko-KR" altLang="en-US" dirty="0"/>
              <a:t>진행과정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1537"/>
            <a:ext cx="10515600" cy="37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54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800" dirty="0"/>
              <a:t>그래프 예시</a:t>
            </a:r>
            <a:r>
              <a:rPr lang="en-US" altLang="ko-KR" sz="3800" dirty="0"/>
              <a:t>(</a:t>
            </a:r>
            <a:r>
              <a:rPr lang="ko-KR" altLang="en-US" sz="3800" dirty="0"/>
              <a:t>전압 이득 분석 결과</a:t>
            </a:r>
            <a:r>
              <a:rPr lang="en-US" altLang="ko-KR" sz="3800" dirty="0"/>
              <a:t>)</a:t>
            </a:r>
            <a:endParaRPr lang="ko-KR" altLang="en-US" sz="3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4659"/>
            <a:ext cx="10515600" cy="390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81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800" dirty="0"/>
              <a:t>그래프 예시</a:t>
            </a:r>
            <a:r>
              <a:rPr lang="en-US" altLang="ko-KR" sz="3800" dirty="0"/>
              <a:t>(Transient</a:t>
            </a:r>
            <a:r>
              <a:rPr lang="ko-KR" altLang="en-US" sz="3800" dirty="0"/>
              <a:t> </a:t>
            </a:r>
            <a:r>
              <a:rPr lang="en-US" altLang="ko-KR" sz="3800" dirty="0"/>
              <a:t>response </a:t>
            </a:r>
            <a:r>
              <a:rPr lang="ko-KR" altLang="en-US" sz="3800" dirty="0"/>
              <a:t>분석 결과</a:t>
            </a:r>
            <a:r>
              <a:rPr lang="en-US" altLang="ko-KR" sz="3800" dirty="0"/>
              <a:t>)</a:t>
            </a:r>
            <a:endParaRPr lang="ko-KR" altLang="en-US" sz="3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052756"/>
            <a:ext cx="105155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9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Pcell</a:t>
            </a:r>
            <a:r>
              <a:rPr lang="ko-KR" altLang="en-US" dirty="0"/>
              <a:t>의 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유연성</a:t>
            </a:r>
            <a:r>
              <a:rPr lang="en-US" altLang="ko-KR" sz="2200" dirty="0"/>
              <a:t>: </a:t>
            </a:r>
            <a:r>
              <a:rPr lang="ko-KR" altLang="en-US" sz="2200" dirty="0"/>
              <a:t>특정 매개변수만 설정하면</a:t>
            </a:r>
            <a:r>
              <a:rPr lang="en-US" altLang="ko-KR" sz="2200" dirty="0"/>
              <a:t>, </a:t>
            </a:r>
            <a:r>
              <a:rPr lang="ko-KR" altLang="en-US" sz="2200" dirty="0"/>
              <a:t>설계 생산성을 높이고</a:t>
            </a:r>
            <a:r>
              <a:rPr lang="en-US" altLang="ko-KR" sz="2200" dirty="0"/>
              <a:t>, </a:t>
            </a:r>
            <a:r>
              <a:rPr lang="ko-KR" altLang="en-US" sz="2200" dirty="0"/>
              <a:t>메모리 사용을 줄인 상태에서 다양한 회로를 쉽게 생성할 수 있다</a:t>
            </a:r>
            <a:r>
              <a:rPr lang="en-US" altLang="ko-KR" sz="2200" dirty="0"/>
              <a:t>.</a:t>
            </a:r>
          </a:p>
          <a:p>
            <a:r>
              <a:rPr lang="ko-KR" altLang="en-US" sz="2200" dirty="0"/>
              <a:t>일관성 유지</a:t>
            </a:r>
            <a:r>
              <a:rPr lang="en-US" altLang="ko-KR" sz="2200" dirty="0"/>
              <a:t>: </a:t>
            </a:r>
            <a:r>
              <a:rPr lang="ko-KR" altLang="en-US" sz="2200" dirty="0"/>
              <a:t>동일한 기본 구조를 가지고 있기 때문에</a:t>
            </a:r>
            <a:r>
              <a:rPr lang="en-US" altLang="ko-KR" sz="2200" dirty="0"/>
              <a:t>, </a:t>
            </a:r>
            <a:r>
              <a:rPr lang="ko-KR" altLang="en-US" sz="2200" dirty="0"/>
              <a:t>설계 과정에서 일관성을 유지할 수 있다</a:t>
            </a:r>
            <a:r>
              <a:rPr lang="en-US" altLang="ko-KR" sz="2200" dirty="0"/>
              <a:t>.</a:t>
            </a:r>
          </a:p>
          <a:p>
            <a:r>
              <a:rPr lang="en-US" altLang="ko-KR" sz="2200" dirty="0"/>
              <a:t>PDK </a:t>
            </a:r>
            <a:r>
              <a:rPr lang="ko-KR" altLang="en-US" sz="2200" dirty="0"/>
              <a:t>활용</a:t>
            </a:r>
            <a:r>
              <a:rPr lang="en-US" altLang="ko-KR" sz="2200" dirty="0"/>
              <a:t>: </a:t>
            </a:r>
            <a:r>
              <a:rPr lang="en-US" altLang="ko-KR" sz="2200" b="0" i="0" dirty="0" err="1">
                <a:effectLst/>
                <a:latin typeface="+mn-ea"/>
              </a:rPr>
              <a:t>Pcell</a:t>
            </a:r>
            <a:r>
              <a:rPr lang="ko-KR" altLang="en-US" sz="2200" b="0" i="0" dirty="0">
                <a:effectLst/>
                <a:latin typeface="+mn-ea"/>
              </a:rPr>
              <a:t>은 </a:t>
            </a:r>
            <a:r>
              <a:rPr lang="en-US" altLang="ko-KR" sz="2200" b="0" i="0" dirty="0">
                <a:effectLst/>
                <a:latin typeface="+mn-ea"/>
              </a:rPr>
              <a:t>PDK</a:t>
            </a:r>
            <a:r>
              <a:rPr lang="ko-KR" altLang="en-US" sz="2200" b="0" i="0" dirty="0">
                <a:effectLst/>
                <a:latin typeface="+mn-ea"/>
              </a:rPr>
              <a:t>의 중요한 구성 요소이며</a:t>
            </a:r>
            <a:r>
              <a:rPr lang="en-US" altLang="ko-KR" sz="2200" b="0" i="0" dirty="0">
                <a:effectLst/>
                <a:latin typeface="+mn-ea"/>
              </a:rPr>
              <a:t>, LSI </a:t>
            </a:r>
            <a:r>
              <a:rPr lang="ko-KR" altLang="en-US" sz="2200" b="0" i="0" dirty="0">
                <a:effectLst/>
                <a:latin typeface="+mn-ea"/>
              </a:rPr>
              <a:t>설계에서 레이아웃 작업을 줄이는 데 사용된다</a:t>
            </a:r>
            <a:r>
              <a:rPr lang="en-US" altLang="ko-KR" sz="2200" b="0" i="0" dirty="0">
                <a:effectLst/>
                <a:latin typeface="+mn-ea"/>
              </a:rPr>
              <a:t>.</a:t>
            </a:r>
            <a:endParaRPr lang="en-US" altLang="ko-KR" sz="2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6918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 파라미터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53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39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 파라미터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+mn-ea"/>
              </a:rPr>
              <a:t>반복 파라미터는 객체를 </a:t>
            </a:r>
            <a:r>
              <a:rPr lang="en-US" altLang="ko-KR" sz="2000" dirty="0">
                <a:latin typeface="+mn-ea"/>
              </a:rPr>
              <a:t>X </a:t>
            </a:r>
            <a:r>
              <a:rPr lang="ko-KR" altLang="en-US" sz="2000" dirty="0">
                <a:latin typeface="+mn-ea"/>
              </a:rPr>
              <a:t>방향</a:t>
            </a:r>
            <a:r>
              <a:rPr lang="en-US" altLang="ko-KR" sz="2000" dirty="0">
                <a:latin typeface="+mn-ea"/>
              </a:rPr>
              <a:t>, Y </a:t>
            </a:r>
            <a:r>
              <a:rPr lang="ko-KR" altLang="en-US" sz="2000" dirty="0">
                <a:latin typeface="+mn-ea"/>
              </a:rPr>
              <a:t>방향 또는 양 방향으로 반복해서 배열할 수 있도록 해주는 </a:t>
            </a:r>
            <a:r>
              <a:rPr lang="ko-KR" altLang="en-US" sz="2000" dirty="0" err="1">
                <a:latin typeface="+mn-ea"/>
              </a:rPr>
              <a:t>설정값으로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즉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하나의 기준 도형을 기반으로 동일한 구조를 반복적으로 배치할 수 있는 기능이다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ko-KR" altLang="en-US" sz="2000" dirty="0">
                <a:latin typeface="+mn-ea"/>
              </a:rPr>
              <a:t>반복 파라미터는 다중 게이트 트랜지스터의 설계 과정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트랜지스터의 소스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영역과 </a:t>
            </a:r>
            <a:r>
              <a:rPr lang="ko-KR" altLang="en-US" sz="2000" dirty="0" err="1">
                <a:latin typeface="+mn-ea"/>
              </a:rPr>
              <a:t>드레인</a:t>
            </a:r>
            <a:r>
              <a:rPr lang="ko-KR" altLang="en-US" sz="2000" dirty="0">
                <a:latin typeface="+mn-ea"/>
              </a:rPr>
              <a:t> 영역의 연결 작업에 주로 사용된다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ko-KR" altLang="en-US" sz="2000" dirty="0">
                <a:latin typeface="+mn-ea"/>
              </a:rPr>
              <a:t>반복 파라미터가 필요한 이유는 설계 자동화로 인해 시간을 절약할 수가 있고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공간 효율성을 극대화 시킬 수 있기 때문이다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ko-KR" altLang="en-US" sz="2000" dirty="0">
                <a:latin typeface="+mn-ea"/>
              </a:rPr>
              <a:t>설계 자동화의 경우 파라미터를 설정하는 것만으로 자동 반복이 가능하다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ko-KR" altLang="en-US" sz="2000" dirty="0">
                <a:latin typeface="+mn-ea"/>
              </a:rPr>
              <a:t>공간 효율성의 경우에는 정확한 간격으로 정렬을 유지한 반복 구조를 만들 수가 있어서 레이아웃의 균형과 정밀도가 높아지게 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6400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of </a:t>
            </a:r>
            <a:r>
              <a:rPr lang="en-US" altLang="ko-KR" dirty="0" err="1"/>
              <a:t>nmos</a:t>
            </a:r>
            <a:r>
              <a:rPr lang="en-US" altLang="ko-KR" dirty="0"/>
              <a:t> using </a:t>
            </a:r>
            <a:r>
              <a:rPr lang="en-US" altLang="ko-KR" dirty="0" err="1"/>
              <a:t>Pcell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err="1"/>
              <a:t>nmos</a:t>
            </a:r>
            <a:r>
              <a:rPr lang="en-US" altLang="ko-KR" sz="2400" dirty="0"/>
              <a:t> </a:t>
            </a:r>
            <a:r>
              <a:rPr lang="ko-KR" altLang="en-US" sz="2400" dirty="0"/>
              <a:t>레이아웃 작성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Nimp</a:t>
            </a:r>
            <a:r>
              <a:rPr lang="en-US" altLang="ko-KR" sz="2400" dirty="0"/>
              <a:t>, Oxide, Poly, </a:t>
            </a:r>
            <a:r>
              <a:rPr lang="en-US" altLang="ko-KR" sz="2400" dirty="0" err="1"/>
              <a:t>Cont</a:t>
            </a:r>
            <a:r>
              <a:rPr lang="en-US" altLang="ko-KR" sz="2400" dirty="0"/>
              <a:t>, Metal1 </a:t>
            </a:r>
            <a:r>
              <a:rPr lang="ko-KR" altLang="en-US" sz="2400" dirty="0"/>
              <a:t>첨가한다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Stretch in Y</a:t>
            </a:r>
            <a:r>
              <a:rPr lang="ko-KR" altLang="en-US" sz="2400" dirty="0"/>
              <a:t>로 레이아웃 세팅</a:t>
            </a:r>
            <a:r>
              <a:rPr lang="en-US" altLang="ko-KR" sz="2400" dirty="0"/>
              <a:t>: </a:t>
            </a:r>
            <a:r>
              <a:rPr lang="ko-KR" altLang="en-US" sz="2400" dirty="0"/>
              <a:t>선 그은 후</a:t>
            </a:r>
            <a:r>
              <a:rPr lang="en-US" altLang="ko-KR" sz="2400" dirty="0"/>
              <a:t>, </a:t>
            </a:r>
            <a:r>
              <a:rPr lang="ko-KR" altLang="en-US" sz="2400" dirty="0"/>
              <a:t>폭 조정</a:t>
            </a:r>
            <a:r>
              <a:rPr lang="en-US" altLang="ko-KR" sz="2400" dirty="0"/>
              <a:t>, </a:t>
            </a:r>
            <a:r>
              <a:rPr lang="ko-KR" altLang="en-US" sz="2400" dirty="0"/>
              <a:t>참조지수 조정한다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Stretch in X</a:t>
            </a:r>
            <a:r>
              <a:rPr lang="ko-KR" altLang="en-US" sz="2400" dirty="0"/>
              <a:t>로 레이아웃 세팅</a:t>
            </a:r>
            <a:r>
              <a:rPr lang="en-US" altLang="ko-KR" sz="2400" dirty="0"/>
              <a:t>: </a:t>
            </a:r>
            <a:r>
              <a:rPr lang="ko-KR" altLang="en-US" sz="2400" dirty="0"/>
              <a:t>선 그은 후</a:t>
            </a:r>
            <a:r>
              <a:rPr lang="en-US" altLang="ko-KR" sz="2400" dirty="0"/>
              <a:t>, </a:t>
            </a:r>
            <a:r>
              <a:rPr lang="ko-KR" altLang="en-US" sz="2400" dirty="0"/>
              <a:t>폭 조정</a:t>
            </a:r>
            <a:r>
              <a:rPr lang="en-US" altLang="ko-KR" sz="2400" dirty="0"/>
              <a:t>, </a:t>
            </a:r>
            <a:r>
              <a:rPr lang="ko-KR" altLang="en-US" sz="2400" dirty="0"/>
              <a:t>참조지수 조정 과정을 </a:t>
            </a:r>
            <a:r>
              <a:rPr lang="en-US" altLang="ko-KR" sz="2400" dirty="0"/>
              <a:t>2</a:t>
            </a:r>
            <a:r>
              <a:rPr lang="ko-KR" altLang="en-US" sz="2400" dirty="0"/>
              <a:t>회 반복한다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Repetition in X</a:t>
            </a:r>
            <a:r>
              <a:rPr lang="ko-KR" altLang="en-US" sz="2400" dirty="0"/>
              <a:t>로 세팅</a:t>
            </a:r>
            <a:r>
              <a:rPr lang="en-US" altLang="ko-KR" sz="2400" dirty="0"/>
              <a:t>: Repetition</a:t>
            </a:r>
            <a:r>
              <a:rPr lang="ko-KR" altLang="en-US" sz="2400" dirty="0"/>
              <a:t>에서 </a:t>
            </a:r>
            <a:r>
              <a:rPr lang="en-US" altLang="ko-KR" sz="2400" dirty="0"/>
              <a:t>Repeat in X </a:t>
            </a:r>
            <a:r>
              <a:rPr lang="ko-KR" altLang="en-US" sz="2400" dirty="0"/>
              <a:t>클릭하고</a:t>
            </a:r>
            <a:r>
              <a:rPr lang="en-US" altLang="ko-KR" sz="2400" dirty="0"/>
              <a:t>, modify repeat in X</a:t>
            </a:r>
            <a:r>
              <a:rPr lang="ko-KR" altLang="en-US" sz="2400" dirty="0"/>
              <a:t>에 있는 항목에 원하는 데이터들을 기입한다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8894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43B58-FC53-BEC9-45B0-38F516801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of </a:t>
            </a:r>
            <a:r>
              <a:rPr lang="en-US" altLang="ko-KR" dirty="0" err="1"/>
              <a:t>nmos</a:t>
            </a:r>
            <a:r>
              <a:rPr lang="en-US" altLang="ko-KR" dirty="0"/>
              <a:t> using </a:t>
            </a:r>
            <a:r>
              <a:rPr lang="en-US" altLang="ko-KR" dirty="0" err="1"/>
              <a:t>Pcell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4CEBE0-0E9B-BE5D-A4E9-33C53EE24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Repetition in X and Y</a:t>
            </a:r>
            <a:r>
              <a:rPr lang="ko-KR" altLang="en-US" sz="2400" dirty="0"/>
              <a:t>로 세팅</a:t>
            </a:r>
            <a:r>
              <a:rPr lang="en-US" altLang="ko-KR" sz="2400" dirty="0"/>
              <a:t>: Modify repeat in X and Y</a:t>
            </a:r>
            <a:r>
              <a:rPr lang="ko-KR" altLang="en-US" sz="2400" dirty="0"/>
              <a:t>에 있는 항목들에 원하는 데이터들을 기입한다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Compile</a:t>
            </a:r>
            <a:r>
              <a:rPr lang="ko-KR" altLang="en-US" sz="2400" dirty="0"/>
              <a:t>에서 </a:t>
            </a:r>
            <a:r>
              <a:rPr lang="en-US" altLang="ko-KR" sz="2400" dirty="0"/>
              <a:t>To </a:t>
            </a:r>
            <a:r>
              <a:rPr lang="en-US" altLang="ko-KR" sz="2400" dirty="0" err="1"/>
              <a:t>Pcell</a:t>
            </a:r>
            <a:r>
              <a:rPr lang="en-US" altLang="ko-KR" sz="2400" dirty="0"/>
              <a:t> </a:t>
            </a:r>
            <a:r>
              <a:rPr lang="ko-KR" altLang="en-US" sz="2400" dirty="0"/>
              <a:t>클릭</a:t>
            </a:r>
            <a:r>
              <a:rPr lang="en-US" altLang="ko-KR" sz="2400" dirty="0"/>
              <a:t>: </a:t>
            </a:r>
            <a:r>
              <a:rPr lang="ko-KR" altLang="en-US" sz="2400" dirty="0"/>
              <a:t>클릭 후 대기하면 </a:t>
            </a:r>
            <a:r>
              <a:rPr lang="en-US" altLang="ko-KR" sz="2400" dirty="0" err="1"/>
              <a:t>Compliation</a:t>
            </a:r>
            <a:r>
              <a:rPr lang="ko-KR" altLang="en-US" sz="2400" dirty="0"/>
              <a:t>이 완료된다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Create instance</a:t>
            </a:r>
            <a:r>
              <a:rPr lang="ko-KR" altLang="en-US" sz="2400" dirty="0"/>
              <a:t> 메뉴 실행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nmos</a:t>
            </a:r>
            <a:r>
              <a:rPr lang="ko-KR" altLang="en-US" sz="2400" dirty="0"/>
              <a:t>의 폭</a:t>
            </a:r>
            <a:r>
              <a:rPr lang="en-US" altLang="ko-KR" sz="2400" dirty="0"/>
              <a:t>, </a:t>
            </a:r>
            <a:r>
              <a:rPr lang="ko-KR" altLang="en-US" sz="2400" dirty="0"/>
              <a:t>길이</a:t>
            </a:r>
            <a:r>
              <a:rPr lang="en-US" altLang="ko-KR" sz="2400" dirty="0"/>
              <a:t>, </a:t>
            </a:r>
            <a:r>
              <a:rPr lang="ko-KR" altLang="en-US" sz="2400" dirty="0"/>
              <a:t>게이트 개수를 입력한다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3559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여기서 </a:t>
            </a:r>
            <a:r>
              <a:rPr lang="ko-KR" altLang="en-US" sz="2400" dirty="0" err="1"/>
              <a:t>핑거스는</a:t>
            </a:r>
            <a:r>
              <a:rPr lang="ko-KR" altLang="en-US" sz="2400" dirty="0"/>
              <a:t> 무엇을 의미하나요</a:t>
            </a:r>
            <a:r>
              <a:rPr lang="en-US" altLang="ko-KR" sz="2400" dirty="0"/>
              <a:t>?</a:t>
            </a:r>
          </a:p>
          <a:p>
            <a:pPr marL="0" indent="0">
              <a:buNone/>
            </a:pPr>
            <a:r>
              <a:rPr lang="ko-KR" altLang="en-US" sz="2400" dirty="0" err="1">
                <a:latin typeface="+mn-ea"/>
              </a:rPr>
              <a:t>핑거스는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err="1">
                <a:latin typeface="+mn-ea"/>
              </a:rPr>
              <a:t>핑거의</a:t>
            </a:r>
            <a:r>
              <a:rPr lang="ko-KR" altLang="en-US" sz="2400" dirty="0">
                <a:latin typeface="+mn-ea"/>
              </a:rPr>
              <a:t> 복수형으로 트랜지스터의 게이트</a:t>
            </a:r>
            <a:r>
              <a:rPr lang="en-US" altLang="ko-KR" sz="2400" dirty="0">
                <a:latin typeface="+mn-ea"/>
              </a:rPr>
              <a:t>(Gate)</a:t>
            </a:r>
            <a:r>
              <a:rPr lang="ko-KR" altLang="en-US" sz="2400" dirty="0">
                <a:latin typeface="+mn-ea"/>
              </a:rPr>
              <a:t> 구조가 여러 개의 좁고 긴 모양으로 병렬로 배치된 형태를 의미합니다</a:t>
            </a:r>
            <a:r>
              <a:rPr lang="en-US" altLang="ko-KR" sz="2400" dirty="0">
                <a:latin typeface="+mn-ea"/>
              </a:rPr>
              <a:t>. </a:t>
            </a:r>
            <a:r>
              <a:rPr lang="ko-KR" altLang="en-US" sz="2400" dirty="0">
                <a:latin typeface="+mn-ea"/>
              </a:rPr>
              <a:t>각각의 게이트 스트립이 손가락처럼 생겨서 </a:t>
            </a:r>
            <a:r>
              <a:rPr lang="en-US" altLang="ko-KR" sz="2400" dirty="0">
                <a:latin typeface="+mn-ea"/>
              </a:rPr>
              <a:t>‘</a:t>
            </a:r>
            <a:r>
              <a:rPr lang="ko-KR" altLang="en-US" sz="2400" dirty="0" err="1">
                <a:latin typeface="+mn-ea"/>
              </a:rPr>
              <a:t>핑거</a:t>
            </a:r>
            <a:r>
              <a:rPr lang="en-US" altLang="ko-KR" sz="2400" dirty="0">
                <a:latin typeface="+mn-ea"/>
              </a:rPr>
              <a:t>’</a:t>
            </a:r>
            <a:r>
              <a:rPr lang="ko-KR" altLang="en-US" sz="2400" dirty="0">
                <a:latin typeface="+mn-ea"/>
              </a:rPr>
              <a:t>라고 합니다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r>
              <a:rPr lang="ko-KR" altLang="en-US" sz="2400" dirty="0">
                <a:latin typeface="+mn-ea"/>
              </a:rPr>
              <a:t>그럼 왜 </a:t>
            </a:r>
            <a:r>
              <a:rPr lang="ko-KR" altLang="en-US" sz="2400" dirty="0" err="1">
                <a:latin typeface="+mn-ea"/>
              </a:rPr>
              <a:t>핑거</a:t>
            </a:r>
            <a:r>
              <a:rPr lang="ko-KR" altLang="en-US" sz="2400" dirty="0">
                <a:latin typeface="+mn-ea"/>
              </a:rPr>
              <a:t> 구조를 사용하나요</a:t>
            </a:r>
            <a:r>
              <a:rPr lang="en-US" altLang="ko-KR" sz="2400" dirty="0">
                <a:latin typeface="+mn-ea"/>
              </a:rPr>
              <a:t>?</a:t>
            </a:r>
          </a:p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그 이유는 </a:t>
            </a:r>
            <a:r>
              <a:rPr lang="ko-KR" altLang="en-US" sz="2400" dirty="0" err="1">
                <a:latin typeface="+mn-ea"/>
              </a:rPr>
              <a:t>핑거</a:t>
            </a:r>
            <a:r>
              <a:rPr lang="ko-KR" altLang="en-US" sz="2400" dirty="0">
                <a:latin typeface="+mn-ea"/>
              </a:rPr>
              <a:t> 구조를 사용하면 그렇지 않을 때보다 면적 대비 배치 효율성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열 분산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속도가 올라가기 때문입니다</a:t>
            </a:r>
            <a:r>
              <a:rPr lang="en-US" altLang="ko-KR" sz="2400" dirty="0">
                <a:latin typeface="+mn-ea"/>
              </a:rPr>
              <a:t>. </a:t>
            </a:r>
            <a:r>
              <a:rPr lang="ko-KR" altLang="en-US" sz="2400" dirty="0">
                <a:latin typeface="+mn-ea"/>
              </a:rPr>
              <a:t>또한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기생 요소가 감소해서 회로의 안정성이 극대화됩니다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8187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904</Words>
  <Application>Microsoft Office PowerPoint</Application>
  <PresentationFormat>와이드스크린</PresentationFormat>
  <Paragraphs>91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2025-04-17</vt:lpstr>
      <vt:lpstr>Pcell</vt:lpstr>
      <vt:lpstr>Pcell</vt:lpstr>
      <vt:lpstr>Pcell의 장점</vt:lpstr>
      <vt:lpstr>반복 파라미터</vt:lpstr>
      <vt:lpstr>반복 파라미터</vt:lpstr>
      <vt:lpstr>Design of nmos using Pcell</vt:lpstr>
      <vt:lpstr>Design of nmos using Pcell</vt:lpstr>
      <vt:lpstr>Q&amp;A</vt:lpstr>
      <vt:lpstr>Design of pmos using Pcell</vt:lpstr>
      <vt:lpstr>Design of pmos using Pcell</vt:lpstr>
      <vt:lpstr>Design of pmos using Pcell</vt:lpstr>
      <vt:lpstr>NTAP 생성 과정</vt:lpstr>
      <vt:lpstr>PTAP 생성 과정</vt:lpstr>
      <vt:lpstr>NAND Layout</vt:lpstr>
      <vt:lpstr>NAND Layout</vt:lpstr>
      <vt:lpstr>NAND 설계과정</vt:lpstr>
      <vt:lpstr>NAND 세팅, 그래프</vt:lpstr>
      <vt:lpstr>NOR Layout</vt:lpstr>
      <vt:lpstr>NOR 설계과정</vt:lpstr>
      <vt:lpstr>NOR 세팅, 그래프</vt:lpstr>
      <vt:lpstr>Assura Tool Flow</vt:lpstr>
      <vt:lpstr>DRC(Design Rule Checking)</vt:lpstr>
      <vt:lpstr>LVS</vt:lpstr>
      <vt:lpstr>LVS(Layout Versus Schematic)</vt:lpstr>
      <vt:lpstr>Q&amp;A</vt:lpstr>
      <vt:lpstr>RCX</vt:lpstr>
      <vt:lpstr>RCX-진행과정(1)</vt:lpstr>
      <vt:lpstr>RCX-진행과정(2)</vt:lpstr>
      <vt:lpstr>RCX-진행과정(3)</vt:lpstr>
      <vt:lpstr>RCX-진행과정(4)</vt:lpstr>
      <vt:lpstr>그래프 예시(전압 이득 분석 결과)</vt:lpstr>
      <vt:lpstr>그래프 예시(Transient response 분석 결과)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2025-04-17</dc:title>
  <dc:creator>user</dc:creator>
  <cp:lastModifiedBy>leejunwoo</cp:lastModifiedBy>
  <cp:revision>48</cp:revision>
  <dcterms:created xsi:type="dcterms:W3CDTF">2025-04-17T00:23:10Z</dcterms:created>
  <dcterms:modified xsi:type="dcterms:W3CDTF">2025-04-21T13:29:33Z</dcterms:modified>
</cp:coreProperties>
</file>